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18"/>
  </p:notesMasterIdLst>
  <p:handoutMasterIdLst>
    <p:handoutMasterId r:id="rId19"/>
  </p:handoutMasterIdLst>
  <p:sldIdLst>
    <p:sldId id="311" r:id="rId2"/>
    <p:sldId id="363" r:id="rId3"/>
    <p:sldId id="349" r:id="rId4"/>
    <p:sldId id="340" r:id="rId5"/>
    <p:sldId id="348" r:id="rId6"/>
    <p:sldId id="359" r:id="rId7"/>
    <p:sldId id="362" r:id="rId8"/>
    <p:sldId id="351" r:id="rId9"/>
    <p:sldId id="364" r:id="rId10"/>
    <p:sldId id="356" r:id="rId11"/>
    <p:sldId id="352" r:id="rId12"/>
    <p:sldId id="357" r:id="rId13"/>
    <p:sldId id="353" r:id="rId14"/>
    <p:sldId id="358" r:id="rId15"/>
    <p:sldId id="361" r:id="rId16"/>
    <p:sldId id="360" r:id="rId17"/>
  </p:sldIdLst>
  <p:sldSz cx="9906000" cy="6858000" type="A4"/>
  <p:notesSz cx="6896100" cy="10033000"/>
  <p:custDataLst>
    <p:tags r:id="rId2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0" autoAdjust="0"/>
    <p:restoredTop sz="88286" autoAdjust="0"/>
  </p:normalViewPr>
  <p:slideViewPr>
    <p:cSldViewPr>
      <p:cViewPr>
        <p:scale>
          <a:sx n="80" d="100"/>
          <a:sy n="80" d="100"/>
        </p:scale>
        <p:origin x="-960" y="-120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5/31/2015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l.wikipedia.org/wiki/TWI" TargetMode="External"/><Relationship Id="rId13" Type="http://schemas.openxmlformats.org/officeDocument/2006/relationships/hyperlink" Target="http://pl.wikipedia.org/wiki/EEPROM" TargetMode="External"/><Relationship Id="rId18" Type="http://schemas.openxmlformats.org/officeDocument/2006/relationships/hyperlink" Target="http://pl.wikipedia.org/wiki/Silnik_elektryczny" TargetMode="External"/><Relationship Id="rId3" Type="http://schemas.openxmlformats.org/officeDocument/2006/relationships/hyperlink" Target="http://pl.wikipedia.org/wiki/Magistrala_komunikacyjna" TargetMode="External"/><Relationship Id="rId21" Type="http://schemas.openxmlformats.org/officeDocument/2006/relationships/hyperlink" Target="http://pl.wikipedia.org/wiki/Napi%C4%99cie_elektryczne" TargetMode="External"/><Relationship Id="rId7" Type="http://schemas.openxmlformats.org/officeDocument/2006/relationships/hyperlink" Target="http://pl.wikipedia.org/wiki/Model_OSI" TargetMode="External"/><Relationship Id="rId12" Type="http://schemas.openxmlformats.org/officeDocument/2006/relationships/hyperlink" Target="http://pl.wikipedia.org/wiki/Zegar_czasu_rzeczywistego" TargetMode="External"/><Relationship Id="rId17" Type="http://schemas.openxmlformats.org/officeDocument/2006/relationships/hyperlink" Target="http://pl.wikipedia.org/wiki/Wzmacniacz_impulsowy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pl.wikipedia.org/wiki/Zasilacz_impulsowy" TargetMode="External"/><Relationship Id="rId20" Type="http://schemas.openxmlformats.org/officeDocument/2006/relationships/hyperlink" Target="http://pl.wikipedia.org/wiki/Nat%C4%99%C5%BCenie_pr%C4%85du_elektrycznego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.wikipedia.org/wiki/Lata_80._XX_wieku" TargetMode="External"/><Relationship Id="rId11" Type="http://schemas.openxmlformats.org/officeDocument/2006/relationships/hyperlink" Target="http://pl.wikipedia.org/wiki/Przetwornik_cyfrowo-analogowy" TargetMode="External"/><Relationship Id="rId5" Type="http://schemas.openxmlformats.org/officeDocument/2006/relationships/hyperlink" Target="http://pl.wikipedia.org/wiki/I%C2%B2C" TargetMode="External"/><Relationship Id="rId15" Type="http://schemas.openxmlformats.org/officeDocument/2006/relationships/hyperlink" Target="http://pl.wikipedia.org/wiki/Karta_pami%C4%99ci" TargetMode="External"/><Relationship Id="rId10" Type="http://schemas.openxmlformats.org/officeDocument/2006/relationships/hyperlink" Target="http://pl.wikipedia.org/wiki/Przetwornik_analogowo-cyfrowy" TargetMode="External"/><Relationship Id="rId19" Type="http://schemas.openxmlformats.org/officeDocument/2006/relationships/hyperlink" Target="http://pl.wikipedia.org/wiki/Filtr_dolnoprzepustowy" TargetMode="External"/><Relationship Id="rId4" Type="http://schemas.openxmlformats.org/officeDocument/2006/relationships/hyperlink" Target="http://pl.wikipedia.org/wiki/Philips" TargetMode="External"/><Relationship Id="rId9" Type="http://schemas.openxmlformats.org/officeDocument/2006/relationships/hyperlink" Target="http://pl.wikipedia.org/wiki/J%C4%99zyk_angielski" TargetMode="External"/><Relationship Id="rId14" Type="http://schemas.openxmlformats.org/officeDocument/2006/relationships/hyperlink" Target="http://pl.wikipedia.org/wiki/Pami%C4%99%C4%87_f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http://wiki.makeblock.cc/index.php?title=Me-Baseboard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b="1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err="1" smtClean="0"/>
              <a:t>I²C</a:t>
            </a:r>
            <a:r>
              <a:rPr lang="pl-PL" dirty="0" smtClean="0"/>
              <a:t> – szeregowa, dwukierunkowa </a:t>
            </a:r>
            <a:r>
              <a:rPr lang="pl-PL" dirty="0" smtClean="0">
                <a:hlinkClick r:id="rId3" tooltip="Magistrala komunikacyjna"/>
              </a:rPr>
              <a:t>magistrala</a:t>
            </a:r>
            <a:r>
              <a:rPr lang="pl-PL" dirty="0" smtClean="0"/>
              <a:t> służąca do przesyłania danych w urządzeniach elektronicznych. Została opracowana przez firmę </a:t>
            </a:r>
            <a:r>
              <a:rPr lang="pl-PL" dirty="0" smtClean="0">
                <a:hlinkClick r:id="rId4" tooltip="Philips"/>
              </a:rPr>
              <a:t>Philips</a:t>
            </a:r>
            <a:r>
              <a:rPr lang="pl-PL" baseline="30000" dirty="0" smtClean="0">
                <a:hlinkClick r:id="rId5"/>
              </a:rPr>
              <a:t>[1]</a:t>
            </a:r>
            <a:r>
              <a:rPr lang="pl-PL" dirty="0" smtClean="0"/>
              <a:t> na początku </a:t>
            </a:r>
            <a:r>
              <a:rPr lang="pl-PL" dirty="0" smtClean="0">
                <a:hlinkClick r:id="rId6" tooltip="Lata 80. XX wieku"/>
              </a:rPr>
              <a:t>lat 80</a:t>
            </a:r>
            <a:r>
              <a:rPr lang="pl-PL" dirty="0" smtClean="0"/>
              <a:t>.</a:t>
            </a:r>
            <a:r>
              <a:rPr lang="pl-PL" baseline="0" dirty="0" smtClean="0"/>
              <a:t> </a:t>
            </a:r>
            <a:r>
              <a:rPr lang="pl-PL" dirty="0" smtClean="0"/>
              <a:t>Standard </a:t>
            </a:r>
            <a:r>
              <a:rPr lang="pl-PL" dirty="0" err="1" smtClean="0"/>
              <a:t>I²C</a:t>
            </a:r>
            <a:r>
              <a:rPr lang="pl-PL" dirty="0" smtClean="0"/>
              <a:t> określa dwie najniższe warstwy </a:t>
            </a:r>
            <a:r>
              <a:rPr lang="pl-PL" dirty="0" smtClean="0">
                <a:hlinkClick r:id="rId7" tooltip="Model OSI"/>
              </a:rPr>
              <a:t>modelu odniesienia OSI</a:t>
            </a:r>
            <a:r>
              <a:rPr lang="pl-PL" dirty="0" smtClean="0"/>
              <a:t>: warstwę fizyczną i warstwę łącza danych.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dirty="0" err="1" smtClean="0"/>
              <a:t>Ponieważ</a:t>
            </a:r>
            <a:r>
              <a:rPr lang="en-US" dirty="0" smtClean="0"/>
              <a:t> I²C jest </a:t>
            </a:r>
            <a:r>
              <a:rPr lang="en-US" dirty="0" err="1" smtClean="0"/>
              <a:t>nazwą</a:t>
            </a:r>
            <a:r>
              <a:rPr lang="en-US" dirty="0" smtClean="0"/>
              <a:t> </a:t>
            </a:r>
            <a:r>
              <a:rPr lang="en-US" dirty="0" err="1" smtClean="0"/>
              <a:t>zastrzeżoną</a:t>
            </a:r>
            <a:r>
              <a:rPr lang="en-US" dirty="0" smtClean="0"/>
              <a:t> </a:t>
            </a:r>
            <a:r>
              <a:rPr lang="en-US" dirty="0" err="1" smtClean="0"/>
              <a:t>przez</a:t>
            </a:r>
            <a:r>
              <a:rPr lang="en-US" dirty="0" smtClean="0"/>
              <a:t> </a:t>
            </a:r>
            <a:r>
              <a:rPr lang="en-US" dirty="0" err="1" smtClean="0"/>
              <a:t>firmę</a:t>
            </a:r>
            <a:r>
              <a:rPr lang="en-US" dirty="0" smtClean="0"/>
              <a:t> Philips, </a:t>
            </a:r>
            <a:r>
              <a:rPr lang="en-US" dirty="0" err="1" smtClean="0"/>
              <a:t>inne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implementują</a:t>
            </a:r>
            <a:r>
              <a:rPr lang="en-US" dirty="0" smtClean="0"/>
              <a:t> </a:t>
            </a:r>
            <a:r>
              <a:rPr lang="en-US" dirty="0" err="1" smtClean="0"/>
              <a:t>kompatybilne</a:t>
            </a:r>
            <a:r>
              <a:rPr lang="en-US" dirty="0" smtClean="0"/>
              <a:t> </a:t>
            </a:r>
            <a:r>
              <a:rPr lang="en-US" dirty="0" err="1" smtClean="0"/>
              <a:t>standardy</a:t>
            </a:r>
            <a:r>
              <a:rPr lang="en-US" dirty="0" smtClean="0"/>
              <a:t> pod </a:t>
            </a:r>
            <a:r>
              <a:rPr lang="en-US" dirty="0" err="1" smtClean="0"/>
              <a:t>innymi</a:t>
            </a:r>
            <a:r>
              <a:rPr lang="en-US" dirty="0" smtClean="0"/>
              <a:t> </a:t>
            </a:r>
            <a:r>
              <a:rPr lang="en-US" dirty="0" err="1" smtClean="0"/>
              <a:t>nazwami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8" tooltip="TWI"/>
              </a:rPr>
              <a:t>TWI</a:t>
            </a:r>
            <a:r>
              <a:rPr lang="en-US" dirty="0" smtClean="0"/>
              <a:t> (Two Wire Interface), </a:t>
            </a:r>
            <a:r>
              <a:rPr lang="en-US" dirty="0" err="1" smtClean="0"/>
              <a:t>stosowane</a:t>
            </a:r>
            <a:r>
              <a:rPr lang="en-US" dirty="0" smtClean="0"/>
              <a:t> w </a:t>
            </a:r>
            <a:r>
              <a:rPr lang="en-US" dirty="0" err="1" smtClean="0"/>
              <a:t>mikrokontrolerach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Atmel</a:t>
            </a:r>
          </a:p>
          <a:p>
            <a:r>
              <a:rPr lang="en-US" dirty="0" smtClean="0"/>
              <a:t>IIC (Inter-</a:t>
            </a:r>
            <a:r>
              <a:rPr lang="en-US" dirty="0" err="1" smtClean="0"/>
              <a:t>Intergrated</a:t>
            </a:r>
            <a:r>
              <a:rPr lang="en-US" dirty="0" smtClean="0"/>
              <a:t> Circuit)</a:t>
            </a:r>
          </a:p>
          <a:p>
            <a:r>
              <a:rPr lang="en-US" dirty="0" smtClean="0"/>
              <a:t>SCCB (Serial Camera Control) w </a:t>
            </a:r>
            <a:r>
              <a:rPr lang="en-US" dirty="0" err="1" smtClean="0"/>
              <a:t>produktach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OmniVision</a:t>
            </a: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b="1" dirty="0" smtClean="0"/>
              <a:t>SPI</a:t>
            </a:r>
            <a:r>
              <a:rPr lang="en-US" dirty="0" smtClean="0"/>
              <a:t> (</a:t>
            </a:r>
            <a:r>
              <a:rPr lang="en-US" dirty="0" err="1" smtClean="0">
                <a:hlinkClick r:id="rId9" tooltip="Język angielski"/>
              </a:rPr>
              <a:t>ang</a:t>
            </a:r>
            <a:r>
              <a:rPr lang="en-US" dirty="0" smtClean="0">
                <a:hlinkClick r:id="rId9" tooltip="Język angielski"/>
              </a:rPr>
              <a:t>.</a:t>
            </a:r>
            <a:r>
              <a:rPr lang="en-US" dirty="0" smtClean="0"/>
              <a:t> </a:t>
            </a:r>
            <a:r>
              <a:rPr lang="en-US" i="1" dirty="0" smtClean="0"/>
              <a:t>Serial Peripheral Interface</a:t>
            </a:r>
            <a:r>
              <a:rPr lang="en-US" dirty="0" smtClean="0"/>
              <a:t>) – </a:t>
            </a:r>
            <a:r>
              <a:rPr lang="en-US" dirty="0" err="1" smtClean="0"/>
              <a:t>szeregowy</a:t>
            </a:r>
            <a:r>
              <a:rPr lang="en-US" dirty="0" smtClean="0"/>
              <a:t> </a:t>
            </a:r>
            <a:r>
              <a:rPr lang="en-US" dirty="0" err="1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urządzeń</a:t>
            </a:r>
            <a:r>
              <a:rPr lang="en-US" dirty="0" smtClean="0"/>
              <a:t> </a:t>
            </a:r>
            <a:r>
              <a:rPr lang="en-US" dirty="0" err="1" smtClean="0"/>
              <a:t>peryferyjnych</a:t>
            </a:r>
            <a:r>
              <a:rPr lang="en-US" dirty="0" smtClean="0"/>
              <a:t>. </a:t>
            </a:r>
            <a:r>
              <a:rPr lang="en-US" dirty="0" err="1" smtClean="0"/>
              <a:t>Jeden</a:t>
            </a:r>
            <a:r>
              <a:rPr lang="en-US" dirty="0" smtClean="0"/>
              <a:t> z </a:t>
            </a:r>
            <a:r>
              <a:rPr lang="en-US" dirty="0" err="1" smtClean="0"/>
              <a:t>najczęściej</a:t>
            </a:r>
            <a:r>
              <a:rPr lang="en-US" dirty="0" smtClean="0"/>
              <a:t> </a:t>
            </a:r>
            <a:r>
              <a:rPr lang="en-US" dirty="0" err="1" smtClean="0"/>
              <a:t>używanych</a:t>
            </a:r>
            <a:r>
              <a:rPr lang="en-US" dirty="0" smtClean="0"/>
              <a:t> </a:t>
            </a:r>
            <a:r>
              <a:rPr lang="en-US" dirty="0" err="1" smtClean="0"/>
              <a:t>interfejsów</a:t>
            </a:r>
            <a:r>
              <a:rPr lang="en-US" dirty="0" smtClean="0"/>
              <a:t> </a:t>
            </a:r>
            <a:r>
              <a:rPr lang="en-US" dirty="0" err="1" smtClean="0"/>
              <a:t>komunikacyjnych</a:t>
            </a:r>
            <a:r>
              <a:rPr lang="en-US" dirty="0" smtClean="0"/>
              <a:t> </a:t>
            </a:r>
            <a:r>
              <a:rPr lang="en-US" dirty="0" err="1" smtClean="0"/>
              <a:t>pomiędzy</a:t>
            </a:r>
            <a:r>
              <a:rPr lang="en-US" dirty="0" smtClean="0"/>
              <a:t> </a:t>
            </a:r>
            <a:r>
              <a:rPr lang="en-US" dirty="0" err="1" smtClean="0"/>
              <a:t>systemami</a:t>
            </a:r>
            <a:r>
              <a:rPr lang="en-US" dirty="0" smtClean="0"/>
              <a:t> </a:t>
            </a:r>
            <a:r>
              <a:rPr lang="en-US" dirty="0" err="1" smtClean="0"/>
              <a:t>mikroprocesorowymi</a:t>
            </a:r>
            <a:r>
              <a:rPr lang="en-US" dirty="0" smtClean="0"/>
              <a:t> a </a:t>
            </a:r>
            <a:r>
              <a:rPr lang="en-US" dirty="0" err="1" smtClean="0"/>
              <a:t>układami</a:t>
            </a:r>
            <a:r>
              <a:rPr lang="en-US" dirty="0" smtClean="0"/>
              <a:t> </a:t>
            </a:r>
            <a:r>
              <a:rPr lang="en-US" dirty="0" err="1" smtClean="0"/>
              <a:t>peryferyjnymi</a:t>
            </a:r>
            <a:r>
              <a:rPr lang="en-US" dirty="0" smtClean="0"/>
              <a:t> </a:t>
            </a:r>
            <a:r>
              <a:rPr lang="en-US" dirty="0" err="1" smtClean="0"/>
              <a:t>takimi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: </a:t>
            </a:r>
            <a:r>
              <a:rPr lang="en-US" dirty="0" err="1" smtClean="0"/>
              <a:t>przetworniki</a:t>
            </a:r>
            <a:r>
              <a:rPr lang="en-US" dirty="0" smtClean="0"/>
              <a:t> </a:t>
            </a:r>
            <a:r>
              <a:rPr lang="en-US" dirty="0" smtClean="0">
                <a:hlinkClick r:id="rId10" tooltip="Przetwornik analogowo-cyfrowy"/>
              </a:rPr>
              <a:t>ADC</a:t>
            </a:r>
            <a:r>
              <a:rPr lang="en-US" dirty="0" smtClean="0"/>
              <a:t>/</a:t>
            </a:r>
            <a:r>
              <a:rPr lang="en-US" dirty="0" smtClean="0">
                <a:hlinkClick r:id="rId11" tooltip="Przetwornik cyfrowo-analogowy"/>
              </a:rPr>
              <a:t>DAC</a:t>
            </a:r>
            <a:r>
              <a:rPr lang="en-US" dirty="0" smtClean="0"/>
              <a:t>, </a:t>
            </a:r>
            <a:r>
              <a:rPr lang="en-US" dirty="0" err="1" smtClean="0">
                <a:hlinkClick r:id="rId12" tooltip="Zegar czasu rzeczywistego"/>
              </a:rPr>
              <a:t>układy</a:t>
            </a:r>
            <a:r>
              <a:rPr lang="en-US" dirty="0" smtClean="0">
                <a:hlinkClick r:id="rId12" tooltip="Zegar czasu rzeczywistego"/>
              </a:rPr>
              <a:t> RTC</a:t>
            </a:r>
            <a:r>
              <a:rPr lang="en-US" dirty="0" smtClean="0"/>
              <a:t>, </a:t>
            </a:r>
            <a:r>
              <a:rPr lang="en-US" dirty="0" err="1" smtClean="0"/>
              <a:t>pamięci</a:t>
            </a:r>
            <a:r>
              <a:rPr lang="en-US" dirty="0" smtClean="0"/>
              <a:t> </a:t>
            </a:r>
            <a:r>
              <a:rPr lang="en-US" dirty="0" smtClean="0">
                <a:hlinkClick r:id="rId13" tooltip="EEPROM"/>
              </a:rPr>
              <a:t>EEPROM</a:t>
            </a:r>
            <a:r>
              <a:rPr lang="en-US" dirty="0" smtClean="0"/>
              <a:t>, </a:t>
            </a:r>
            <a:r>
              <a:rPr lang="en-US" dirty="0" err="1" smtClean="0">
                <a:hlinkClick r:id="rId14" tooltip="Pamięć flash"/>
              </a:rPr>
              <a:t>pamięci</a:t>
            </a:r>
            <a:r>
              <a:rPr lang="en-US" dirty="0" smtClean="0">
                <a:hlinkClick r:id="rId14" tooltip="Pamięć flash"/>
              </a:rPr>
              <a:t> flash</a:t>
            </a:r>
            <a:r>
              <a:rPr lang="en-US" dirty="0" smtClean="0"/>
              <a:t>, </a:t>
            </a:r>
            <a:r>
              <a:rPr lang="en-US" dirty="0" err="1" smtClean="0">
                <a:hlinkClick r:id="rId15" tooltip="Karta pamięci"/>
              </a:rPr>
              <a:t>karty</a:t>
            </a:r>
            <a:r>
              <a:rPr lang="en-US" dirty="0" smtClean="0">
                <a:hlinkClick r:id="rId15" tooltip="Karta pamięci"/>
              </a:rPr>
              <a:t> MMC/SD</a:t>
            </a:r>
            <a:r>
              <a:rPr lang="en-US" dirty="0" smtClean="0"/>
              <a:t>/ </a:t>
            </a:r>
            <a:r>
              <a:rPr lang="en-US" dirty="0" err="1" smtClean="0"/>
              <a:t>itp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Komunikacja</a:t>
            </a:r>
            <a:r>
              <a:rPr lang="en-US" dirty="0" smtClean="0"/>
              <a:t> </a:t>
            </a:r>
            <a:r>
              <a:rPr lang="en-US" dirty="0" err="1" smtClean="0"/>
              <a:t>poprzez</a:t>
            </a:r>
            <a:r>
              <a:rPr lang="en-US" dirty="0" smtClean="0"/>
              <a:t> SPI </a:t>
            </a:r>
            <a:r>
              <a:rPr lang="en-US" dirty="0" err="1" smtClean="0"/>
              <a:t>odbywa</a:t>
            </a:r>
            <a:r>
              <a:rPr lang="en-US" dirty="0" smtClean="0"/>
              <a:t> </a:t>
            </a:r>
            <a:r>
              <a:rPr lang="en-US" dirty="0" err="1" smtClean="0"/>
              <a:t>się</a:t>
            </a:r>
            <a:r>
              <a:rPr lang="en-US" dirty="0" smtClean="0"/>
              <a:t> </a:t>
            </a:r>
            <a:r>
              <a:rPr lang="en-US" dirty="0" err="1" smtClean="0"/>
              <a:t>synchronicznie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pomocą</a:t>
            </a:r>
            <a:r>
              <a:rPr lang="en-US" dirty="0" smtClean="0"/>
              <a:t> 3 </a:t>
            </a:r>
            <a:r>
              <a:rPr lang="en-US" dirty="0" err="1" smtClean="0"/>
              <a:t>linii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MOSI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Output Slave Input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MISO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Input Slave Output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z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SCLK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Serial </a:t>
            </a:r>
            <a:r>
              <a:rPr lang="en-US" i="1" dirty="0" err="1" smtClean="0"/>
              <a:t>CLocK</a:t>
            </a:r>
            <a:r>
              <a:rPr lang="en-US" dirty="0" smtClean="0"/>
              <a:t>) – </a:t>
            </a:r>
            <a:r>
              <a:rPr lang="en-US" dirty="0" err="1" smtClean="0"/>
              <a:t>sygnał</a:t>
            </a:r>
            <a:r>
              <a:rPr lang="en-US" dirty="0" smtClean="0"/>
              <a:t> </a:t>
            </a:r>
            <a:r>
              <a:rPr lang="en-US" dirty="0" err="1" smtClean="0"/>
              <a:t>zegarowy</a:t>
            </a:r>
            <a:r>
              <a:rPr lang="en-US" dirty="0" smtClean="0"/>
              <a:t> (</a:t>
            </a:r>
            <a:r>
              <a:rPr lang="en-US" dirty="0" err="1" smtClean="0"/>
              <a:t>taktujący</a:t>
            </a:r>
            <a:r>
              <a:rPr lang="en-US" dirty="0" smtClean="0"/>
              <a:t>).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PWM</a:t>
            </a:r>
            <a:r>
              <a:rPr lang="pl-PL" dirty="0" smtClean="0"/>
              <a:t> (</a:t>
            </a:r>
            <a:r>
              <a:rPr lang="pl-PL" dirty="0" smtClean="0">
                <a:hlinkClick r:id="rId9" tooltip="Język angielski"/>
              </a:rPr>
              <a:t>ang.</a:t>
            </a:r>
            <a:r>
              <a:rPr lang="pl-PL" dirty="0" smtClean="0"/>
              <a:t> </a:t>
            </a:r>
            <a:r>
              <a:rPr lang="pl-PL" i="1" dirty="0" err="1" smtClean="0"/>
              <a:t>pulse-width</a:t>
            </a:r>
            <a:r>
              <a:rPr lang="pl-PL" i="1" dirty="0" smtClean="0"/>
              <a:t> </a:t>
            </a:r>
            <a:r>
              <a:rPr lang="pl-PL" i="1" dirty="0" err="1" smtClean="0"/>
              <a:t>modulation</a:t>
            </a:r>
            <a:r>
              <a:rPr lang="pl-PL" dirty="0" smtClean="0"/>
              <a:t>) – metoda regulacji sygnału prądowego lub napięciowego, o stałej amplitudzie i częstotliwości, polegająca na zmianie wypełnienia sygnału, używana w </a:t>
            </a:r>
            <a:r>
              <a:rPr lang="pl-PL" dirty="0" smtClean="0">
                <a:hlinkClick r:id="rId16" tooltip="Zasilacz impulsowy"/>
              </a:rPr>
              <a:t>zasilaczach impulsowych</a:t>
            </a:r>
            <a:r>
              <a:rPr lang="pl-PL" dirty="0" smtClean="0"/>
              <a:t>, </a:t>
            </a:r>
            <a:r>
              <a:rPr lang="pl-PL" dirty="0" smtClean="0">
                <a:hlinkClick r:id="rId17" tooltip="Wzmacniacz impulsowy"/>
              </a:rPr>
              <a:t>wzmacniaczach impulsowych</a:t>
            </a:r>
            <a:r>
              <a:rPr lang="pl-PL" dirty="0" smtClean="0"/>
              <a:t> i układach sterujących pracą </a:t>
            </a:r>
            <a:r>
              <a:rPr lang="pl-PL" dirty="0" smtClean="0">
                <a:hlinkClick r:id="rId18" tooltip="Silnik elektryczny"/>
              </a:rPr>
              <a:t>silników elektrycznych</a:t>
            </a:r>
            <a:r>
              <a:rPr lang="pl-PL" dirty="0" smtClean="0"/>
              <a:t>. Układ PWM zasila urządzenie bezpośrednio lub przez </a:t>
            </a:r>
            <a:r>
              <a:rPr lang="pl-PL" dirty="0" smtClean="0">
                <a:hlinkClick r:id="rId19" tooltip="Filtr dolnoprzepustowy"/>
              </a:rPr>
              <a:t>filtr dolnoprzepustowy</a:t>
            </a:r>
            <a:r>
              <a:rPr lang="pl-PL" dirty="0" smtClean="0"/>
              <a:t> wygładzający zmiany </a:t>
            </a:r>
            <a:r>
              <a:rPr lang="pl-PL" dirty="0" err="1" smtClean="0">
                <a:hlinkClick r:id="rId20" tooltip="Natężenie prądu elektrycznego"/>
              </a:rPr>
              <a:t>nateżenia</a:t>
            </a:r>
            <a:r>
              <a:rPr lang="pl-PL" dirty="0" smtClean="0">
                <a:hlinkClick r:id="rId20" tooltip="Natężenie prądu elektrycznego"/>
              </a:rPr>
              <a:t> prądu elektrycznego</a:t>
            </a:r>
            <a:r>
              <a:rPr lang="pl-PL" dirty="0" smtClean="0"/>
              <a:t> i </a:t>
            </a:r>
            <a:r>
              <a:rPr lang="pl-PL" dirty="0" smtClean="0">
                <a:hlinkClick r:id="rId21" tooltip="Napięcie elektryczne"/>
              </a:rPr>
              <a:t>napięcia</a:t>
            </a:r>
            <a:r>
              <a:rPr lang="pl-PL" dirty="0" smtClean="0"/>
              <a:t>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IDE</a:t>
            </a:r>
            <a:r>
              <a:rPr lang="pl-PL" baseline="0" dirty="0" smtClean="0"/>
              <a:t> dostarczane przez twórców </a:t>
            </a:r>
            <a:r>
              <a:rPr lang="pl-PL" baseline="0" dirty="0" err="1" smtClean="0"/>
              <a:t>arduini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Wygodne na początek.</a:t>
            </a:r>
          </a:p>
          <a:p>
            <a:r>
              <a:rPr lang="pl-PL" baseline="0" dirty="0" smtClean="0"/>
              <a:t>Łatwo dokłada się nowe biblioteki i przykłady z netu.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Funkcja </a:t>
            </a:r>
            <a:r>
              <a:rPr lang="pl-PL" dirty="0" err="1" smtClean="0"/>
              <a:t>main</a:t>
            </a:r>
            <a:r>
              <a:rPr lang="pl-PL" dirty="0" smtClean="0"/>
              <a:t> </a:t>
            </a:r>
            <a:r>
              <a:rPr lang="pl-PL" dirty="0" err="1" smtClean="0"/>
              <a:t>Arduino</a:t>
            </a:r>
            <a:r>
              <a:rPr lang="pl-PL" dirty="0" smtClean="0"/>
              <a:t> wygląda następująco: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int</a:t>
            </a:r>
            <a:r>
              <a:rPr lang="en-US" dirty="0" smtClean="0"/>
              <a:t> main(void)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init();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</a:t>
            </a:r>
            <a:r>
              <a:rPr lang="en-US" dirty="0" err="1" smtClean="0"/>
              <a:t>initVariant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setup();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for (;;) 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loop();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if (</a:t>
            </a:r>
            <a:r>
              <a:rPr lang="en-US" dirty="0" err="1" smtClean="0"/>
              <a:t>serialEventRun</a:t>
            </a:r>
            <a:r>
              <a:rPr lang="en-US" dirty="0" smtClean="0"/>
              <a:t>) </a:t>
            </a:r>
            <a:r>
              <a:rPr lang="en-US" dirty="0" err="1" smtClean="0"/>
              <a:t>serialEventRun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}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return 0;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 [Autosaved].pptx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 [Autosaved].pptx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 [Autosaved].pptx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 [Autosaved].pptx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 [Autosaved].pptx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6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A_03_arduino_ide [Autosaved].pptx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2708900"/>
            <a:ext cx="9906000" cy="1944270"/>
          </a:xfrm>
        </p:spPr>
        <p:txBody>
          <a:bodyPr/>
          <a:lstStyle/>
          <a:p>
            <a:r>
              <a:rPr lang="pl-PL" sz="6000" b="1" dirty="0" err="1" smtClean="0"/>
              <a:t>Arduino</a:t>
            </a:r>
            <a:r>
              <a:rPr lang="pl-PL" sz="6000" b="1" dirty="0" smtClean="0"/>
              <a:t> Software (IDE) </a:t>
            </a:r>
            <a:endParaRPr lang="en-US" sz="6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262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HIGH);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LOW);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INPUT_PULLUP</a:t>
            </a: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konfiguracja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ustawianie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zatrzymanie programu na czas określony w parametrze (milisekundy)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853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C:\git\RoboCap\arduino\wks\A_03_02_digital_input\digital_in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2550" y="1340710"/>
            <a:ext cx="6517783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365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955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: 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C:\git\RoboCap\arduino\wks\A_03_02_digital_input\digital_input_pullup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4510" y="1412720"/>
            <a:ext cx="7018513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46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_PULLUP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105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: analogowe wejście i PWM </a:t>
            </a:r>
            <a:br>
              <a:rPr lang="pl-PL" dirty="0" smtClean="0">
                <a:latin typeface="Arial" pitchFamily="34" charset="0"/>
                <a:cs typeface="Arial" pitchFamily="34" charset="0"/>
              </a:rPr>
            </a:br>
            <a:r>
              <a:rPr lang="pl-PL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todo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folia PWNM)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1059" name="Picture 3" descr="C:\git\RoboCap\arduino\wks\A_03_03_analog_input_pwm\analog_input_pwm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4510" y="1412720"/>
            <a:ext cx="7160610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003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analogowe wejście i PWM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664960" y="1196690"/>
            <a:ext cx="511271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"Read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", mapped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9600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(A0);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 = map(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1023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24859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wysłanie danych w postaci ASCII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prędkość przesyłu danych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analogowego  </a:t>
            </a:r>
            <a:r>
              <a:rPr lang="pl-PL" sz="200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wtyku (10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bitów)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wypełnienie cyfrowego wtyku z PWM, 0=0%, 255=100%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map(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mapuje jeden zakres na drugi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720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  <p:pic>
        <p:nvPicPr>
          <p:cNvPr id="307204" name="Picture 4" descr="https://camo.githubusercontent.com/0174ab1436903eb06dfea280a83c389460637054/68747470733a2f2f7261776769746875622e636f6d2f426f756e692f41726475696e6f2d50696e6f75742f6d61737465722f41726475696e6f253230556e6f253230523325323050696e6f75742e706e6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0390" y="1340710"/>
            <a:ext cx="4968690" cy="4968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136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Analogowe i cyfrowe we/wy w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484730"/>
            <a:ext cx="540075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Makeblock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używa wtyków telefonicznych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RJ25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z sześcioma stykami.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Każdy wtyk ma zasilanie (5V i masa).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1, 2 mają po dwa wejścia/wyjścia cyfrowe z PWM.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3, 4 mają po dwa wejścia/wyjścia cyfrowe.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6, 7, 8 po dwa wejścia analogowe.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721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700760"/>
            <a:ext cx="4608640" cy="446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jest dostępne na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arduino.cc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jako wersja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zawiera kompilator, programator,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biblioteke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sporo bibliotek dla popularnych podzespołów i przykładów.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 kolorowanie składni.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nie ma uzupełniania nazw zmiennych i funkcji i nie daje ławo dostępu do nagłówków klas i funkcji.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4" descr="http://www.mobibrw.com/wp-content/uploads/2013/06/arduino_ide_ubuntu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69030" y="1196690"/>
            <a:ext cx="4248150" cy="5057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6214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struktura „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main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”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7251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Program dla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importuje bibliotekę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składa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się z dwóch funkcji: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uruchamiana jest raz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po starcie lub resecie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uruchamiana jest w nieskończonej pętli.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pl-PL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setup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 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loop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184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 – TODO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installacja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drivera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89668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rodzaj płyty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Tools&gt;Board&gt;Arduino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Uno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TODO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install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driver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port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Tools&gt;Serial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Port&gt;COM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pl-PL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Kompilacja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Sketch&gt;Verify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Compile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Wgranie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File&gt;Upload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3050" y="1268700"/>
            <a:ext cx="3962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28580" y="4365130"/>
            <a:ext cx="2571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17120" y="4797190"/>
            <a:ext cx="3019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617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 – kompilacja i wgrywanie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89668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rodzaj płyty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Tools&gt;Board&gt;Arduino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Uno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TODO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install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driver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port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Tools&gt;Serial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Port&gt;COM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pl-PL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Kompilacja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Sketch&gt;Verify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Compile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Wgranie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File&gt;Upload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3050" y="1268700"/>
            <a:ext cx="3962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928580" y="4365130"/>
            <a:ext cx="2571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17120" y="4797190"/>
            <a:ext cx="3019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750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7509" name="Picture 5" descr="C:\git\RoboCap\arduino\wks\A_03_digital_output\digital_out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08480" y="1340710"/>
            <a:ext cx="7541134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102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Breadboard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płytka do prototypowania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 [Autosaved].pptx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949350"/>
            <a:ext cx="9906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http://www.baldengineer.com/electronics-introduction-to-breadboards.html</a:t>
            </a:r>
            <a:endParaRPr lang="en-US" dirty="0"/>
          </a:p>
        </p:txBody>
      </p:sp>
      <p:pic>
        <p:nvPicPr>
          <p:cNvPr id="310281" name="Picture 9" descr="C:\Users\jczas\Downloads\bb\breadboard-with-components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200000">
            <a:off x="5879773" y="2646247"/>
            <a:ext cx="4843386" cy="1944272"/>
          </a:xfrm>
          <a:prstGeom prst="rect">
            <a:avLst/>
          </a:prstGeom>
          <a:noFill/>
        </p:spPr>
      </p:pic>
      <p:pic>
        <p:nvPicPr>
          <p:cNvPr id="310283" name="Picture 11" descr="C:\Users\jczas\Downloads\bb\breadboard_component-columns-highlighted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8430" y="3501010"/>
            <a:ext cx="6120000" cy="2457792"/>
          </a:xfrm>
          <a:prstGeom prst="rect">
            <a:avLst/>
          </a:prstGeom>
          <a:noFill/>
        </p:spPr>
      </p:pic>
      <p:pic>
        <p:nvPicPr>
          <p:cNvPr id="310284" name="Picture 12" descr="C:\Users\jczas\Downloads\bb\breadboard_power_rails_highlighte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8430" y="1124680"/>
            <a:ext cx="6120000" cy="239562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 rot="16200000">
            <a:off x="-503467" y="2260549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000" b="1" dirty="0" smtClean="0"/>
              <a:t>Szyny zasilania</a:t>
            </a:r>
            <a:endParaRPr lang="en-US" sz="2000" b="1" dirty="0" smtClean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782388" y="4564869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000" b="1" dirty="0" smtClean="0"/>
              <a:t>Szyny podzespołów</a:t>
            </a:r>
            <a:endParaRPr lang="en-US" sz="2000" b="1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04410" y="4437142"/>
            <a:ext cx="432060" cy="144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4410" y="4941210"/>
            <a:ext cx="432060" cy="144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60390" y="1628750"/>
            <a:ext cx="79211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6200000" flipH="1">
            <a:off x="668405" y="2672895"/>
            <a:ext cx="57608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859</Words>
  <Application>Microsoft Office PowerPoint</Application>
  <PresentationFormat>A4 Paper (210x297 mm)</PresentationFormat>
  <Paragraphs>225</Paragraphs>
  <Slides>16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Blank</vt:lpstr>
      <vt:lpstr>think-cell Slide</vt:lpstr>
      <vt:lpstr>Arduino Software (IDE) </vt:lpstr>
      <vt:lpstr>Makeblock i Arduino</vt:lpstr>
      <vt:lpstr>Analogowe i cyfrowe we/wy w Makeblock</vt:lpstr>
      <vt:lpstr>Arduino IDE</vt:lpstr>
      <vt:lpstr>Arduino – struktura „main”</vt:lpstr>
      <vt:lpstr>Arduino IDE – TODO installacja drivera</vt:lpstr>
      <vt:lpstr>Arduino IDE – kompilacja i wgrywanie</vt:lpstr>
      <vt:lpstr>Arduino – cyfrowe wyjście</vt:lpstr>
      <vt:lpstr>Breadboard – płytka do prototypowania</vt:lpstr>
      <vt:lpstr>Arduino – cyfrowe wyjście</vt:lpstr>
      <vt:lpstr>Arduino – cyfrowe wejście</vt:lpstr>
      <vt:lpstr>Arduino – cyfrowe wejście</vt:lpstr>
      <vt:lpstr>Arduino: cyfrowe wejście (pullup)</vt:lpstr>
      <vt:lpstr>Arduino – cyfrowe wejście (pullup)</vt:lpstr>
      <vt:lpstr>Arduino: analogowe wejście i PWM  (todo folia PWNM)</vt:lpstr>
      <vt:lpstr>Arduino – analogowe wejście i PWM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Jacek Cząstkiewicz</cp:lastModifiedBy>
  <cp:revision>549</cp:revision>
  <dcterms:created xsi:type="dcterms:W3CDTF">2014-10-21T19:55:20Z</dcterms:created>
  <dcterms:modified xsi:type="dcterms:W3CDTF">2015-05-31T18:13:50Z</dcterms:modified>
</cp:coreProperties>
</file>